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3" r:id="rId2"/>
  </p:sldMasterIdLst>
  <p:notesMasterIdLst>
    <p:notesMasterId r:id="rId15"/>
  </p:notesMasterIdLst>
  <p:sldIdLst>
    <p:sldId id="256" r:id="rId3"/>
    <p:sldId id="266" r:id="rId4"/>
    <p:sldId id="283" r:id="rId5"/>
    <p:sldId id="284" r:id="rId6"/>
    <p:sldId id="285" r:id="rId7"/>
    <p:sldId id="286" r:id="rId8"/>
    <p:sldId id="257" r:id="rId9"/>
    <p:sldId id="289" r:id="rId10"/>
    <p:sldId id="290" r:id="rId11"/>
    <p:sldId id="291" r:id="rId12"/>
    <p:sldId id="293" r:id="rId13"/>
    <p:sldId id="292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 Medium" panose="020B0604020202020204" charset="0"/>
      <p:regular r:id="rId24"/>
      <p:bold r:id="rId25"/>
      <p:italic r:id="rId26"/>
      <p:boldItalic r:id="rId27"/>
    </p:embeddedFont>
    <p:embeddedFont>
      <p:font typeface="Work Sans" panose="020B0604020202020204" charset="0"/>
      <p:regular r:id="rId28"/>
      <p:bold r:id="rId29"/>
    </p:embeddedFont>
    <p:embeddedFont>
      <p:font typeface="Work Sans Light" panose="020B0604020202020204" charset="0"/>
      <p:regular r:id="rId30"/>
      <p:bold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Work Sans Medium" panose="020B0604020202020204" charset="0"/>
      <p:regular r:id="rId36"/>
      <p:bold r:id="rId37"/>
    </p:embeddedFont>
    <p:embeddedFont>
      <p:font typeface="Work Sans SemiBold" panose="020B0604020202020204" charset="0"/>
      <p:regular r:id="rId38"/>
      <p:bold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DA610A30-205E-4B2E-9FC2-173322910C52}">
          <p14:sldIdLst>
            <p14:sldId id="256"/>
            <p14:sldId id="266"/>
            <p14:sldId id="283"/>
            <p14:sldId id="284"/>
            <p14:sldId id="285"/>
            <p14:sldId id="286"/>
            <p14:sldId id="257"/>
            <p14:sldId id="289"/>
            <p14:sldId id="290"/>
            <p14:sldId id="291"/>
            <p14:sldId id="293"/>
            <p14:sldId id="292"/>
          </p14:sldIdLst>
        </p14:section>
        <p14:section name="Seção sem Título" id="{7EACF536-F13F-4C56-B10F-B02D87E6CA6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5FA"/>
    <a:srgbClr val="434343"/>
    <a:srgbClr val="5D7D00"/>
    <a:srgbClr val="6E8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994a556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b994a556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82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994a556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b994a556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73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b994a556c_0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5b994a556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8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994a556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994a556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9f41b0d9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9f41b0d9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1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741728c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741728c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079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b994a55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b994a55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15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994a556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b994a556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02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72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92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245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30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470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136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49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570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776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32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528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187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334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2656"/>
            <a:ext cx="9144000" cy="516881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698AC-CFCF-444B-826F-434377AC61CE}" type="datetimeFigureOut">
              <a:rPr lang="pt-BR" smtClean="0"/>
              <a:t>22/01/2020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A25A6-7481-4077-B7A7-ED5C9157731E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2656"/>
            <a:ext cx="9144000" cy="51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2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4" t="198" r="100" b="-198"/>
          <a:stretch/>
        </p:blipFill>
        <p:spPr>
          <a:xfrm>
            <a:off x="-10274" y="2492"/>
            <a:ext cx="9154274" cy="5220000"/>
          </a:xfrm>
          <a:prstGeom prst="rect">
            <a:avLst/>
          </a:prstGeom>
        </p:spPr>
      </p:pic>
      <p:pic>
        <p:nvPicPr>
          <p:cNvPr id="107" name="Google Shape;107;p26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4569" y="3927436"/>
            <a:ext cx="863332" cy="863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6"/>
          <p:cNvSpPr txBox="1"/>
          <p:nvPr/>
        </p:nvSpPr>
        <p:spPr>
          <a:xfrm>
            <a:off x="4341157" y="766070"/>
            <a:ext cx="4416996" cy="11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 smtClean="0">
                <a:solidFill>
                  <a:srgbClr val="5D7D00"/>
                </a:solidFill>
                <a:latin typeface="Montserrat"/>
                <a:ea typeface="Montserrat"/>
                <a:cs typeface="Montserrat"/>
                <a:sym typeface="Montserrat"/>
              </a:rPr>
              <a:t>“O que 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 smtClean="0">
                <a:solidFill>
                  <a:srgbClr val="5D7D00"/>
                </a:solidFill>
                <a:latin typeface="Montserrat"/>
                <a:ea typeface="Montserrat"/>
                <a:cs typeface="Montserrat"/>
                <a:sym typeface="Montserrat"/>
              </a:rPr>
              <a:t>  na geladeira?”</a:t>
            </a:r>
            <a:endParaRPr sz="3400" b="1" dirty="0">
              <a:solidFill>
                <a:srgbClr val="5D7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6"/>
          <p:cNvSpPr txBox="1"/>
          <p:nvPr/>
        </p:nvSpPr>
        <p:spPr>
          <a:xfrm>
            <a:off x="4588129" y="2292201"/>
            <a:ext cx="4448705" cy="932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PROJETO FINAL – DATA ANALYTICS 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 smtClean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baseado nas receitas de Rita Lobo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disponíveis no site do Panelinha </a:t>
            </a:r>
            <a:endParaRPr sz="11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p26"/>
          <p:cNvSpPr/>
          <p:nvPr/>
        </p:nvSpPr>
        <p:spPr>
          <a:xfrm>
            <a:off x="6741049" y="4109967"/>
            <a:ext cx="1334478" cy="26351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6730416" y="4099334"/>
            <a:ext cx="1374153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dirty="0" smtClean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JAN, </a:t>
            </a:r>
            <a:r>
              <a:rPr lang="en" sz="75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2020 | </a:t>
            </a:r>
            <a:r>
              <a:rPr lang="en" sz="750" dirty="0" smtClean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SÃO PAULO</a:t>
            </a:r>
            <a:endParaRPr sz="75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Google Shape;105;p26"/>
          <p:cNvSpPr txBox="1"/>
          <p:nvPr/>
        </p:nvSpPr>
        <p:spPr>
          <a:xfrm>
            <a:off x="5620829" y="4359102"/>
            <a:ext cx="2534311" cy="32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" sz="900" dirty="0" smtClean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 Isabela Lemos</a:t>
            </a:r>
            <a:endParaRPr sz="6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da recei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"/>
          <a:stretch/>
        </p:blipFill>
        <p:spPr bwMode="auto">
          <a:xfrm>
            <a:off x="0" y="0"/>
            <a:ext cx="9144000" cy="57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0"/>
            <a:ext cx="9144000" cy="514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BORA TESTAR?</a:t>
            </a:r>
            <a:endParaRPr sz="2500" b="1" i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361418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da receit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"/>
          <a:stretch/>
        </p:blipFill>
        <p:spPr bwMode="auto">
          <a:xfrm>
            <a:off x="0" y="0"/>
            <a:ext cx="9144000" cy="57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Google Shape;24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" y="0"/>
            <a:ext cx="9144000" cy="514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BORA TESTAR?</a:t>
            </a:r>
            <a:endParaRPr sz="2500" b="1" i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" name="2020-01-22 14-17-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24881"/>
            <a:ext cx="9144000" cy="51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4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 descr="IH_BLUE-LOGO_1200x12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756" y="2058808"/>
            <a:ext cx="1498488" cy="14984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9;p37"/>
          <p:cNvSpPr txBox="1"/>
          <p:nvPr/>
        </p:nvSpPr>
        <p:spPr>
          <a:xfrm>
            <a:off x="2030132" y="1075402"/>
            <a:ext cx="5083735" cy="98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4400" b="1" dirty="0" smtClean="0">
                <a:solidFill>
                  <a:srgbClr val="434343"/>
                </a:solidFill>
                <a:latin typeface="Work Sans"/>
                <a:ea typeface="Work Sans Light"/>
                <a:cs typeface="Work Sans Light"/>
                <a:sym typeface="Work Sans"/>
              </a:rPr>
              <a:t>Obrigada :)</a:t>
            </a:r>
            <a:endParaRPr sz="3600" dirty="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973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2247567" y="707253"/>
            <a:ext cx="4823083" cy="85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 smtClean="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A realidade atual da alimentação dos brasileiros:</a:t>
            </a:r>
            <a:endParaRPr sz="24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1063611" y="3454749"/>
            <a:ext cx="1655577" cy="60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MENOS ARROZ E FEIJÃO</a:t>
            </a:r>
          </a:p>
        </p:txBody>
      </p:sp>
      <p:sp>
        <p:nvSpPr>
          <p:cNvPr id="222" name="Google Shape;222;p36"/>
          <p:cNvSpPr txBox="1"/>
          <p:nvPr/>
        </p:nvSpPr>
        <p:spPr>
          <a:xfrm>
            <a:off x="3680976" y="3454748"/>
            <a:ext cx="1752262" cy="60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AUMENTO DOS PROCESSADOS</a:t>
            </a:r>
            <a:endParaRPr sz="15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6465352" y="3569621"/>
            <a:ext cx="1493748" cy="59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DESPERDÍCIO DE COMIDA</a:t>
            </a:r>
            <a:endParaRPr sz="15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3074" name="Picture 2" descr="Imagem do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-1454" r="8810" b="1143"/>
          <a:stretch/>
        </p:blipFill>
        <p:spPr bwMode="auto">
          <a:xfrm>
            <a:off x="1211605" y="1999347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lhares de produtos processados são lançados a cada ano: refrigerantes, snacks, doces, miojo, maionese, caldo de carne. Foto: Bigstock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3837107" y="1999347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DESPERDICIO DE COMIDA&quot;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6" t="-295" r="25762" b="295"/>
          <a:stretch/>
        </p:blipFill>
        <p:spPr bwMode="auto">
          <a:xfrm>
            <a:off x="6547985" y="1999347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/>
        </p:nvSpPr>
        <p:spPr>
          <a:xfrm>
            <a:off x="2172921" y="1661455"/>
            <a:ext cx="6120461" cy="137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lvl="0">
              <a:buSzPts val="2300"/>
            </a:pPr>
            <a:r>
              <a:rPr lang="en" sz="1600" b="1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pt-BR" sz="1800" b="1" dirty="0">
                <a:latin typeface="Roboto"/>
                <a:ea typeface="Roboto"/>
                <a:cs typeface="Roboto"/>
                <a:sym typeface="Roboto"/>
              </a:rPr>
              <a:t>Comer </a:t>
            </a:r>
            <a:r>
              <a:rPr lang="pt-BR" sz="1800" b="1" cap="all" dirty="0">
                <a:latin typeface="Roboto"/>
                <a:ea typeface="Roboto"/>
                <a:cs typeface="Roboto"/>
                <a:sym typeface="Roboto"/>
              </a:rPr>
              <a:t>comida de verdade </a:t>
            </a:r>
            <a:r>
              <a:rPr lang="pt-BR" sz="1800" b="1" dirty="0">
                <a:latin typeface="Roboto"/>
                <a:ea typeface="Roboto"/>
                <a:cs typeface="Roboto"/>
                <a:sym typeface="Roboto"/>
              </a:rPr>
              <a:t>virou um ato de </a:t>
            </a:r>
            <a:r>
              <a:rPr lang="pt-BR" sz="1800" b="1" dirty="0" smtClean="0">
                <a:latin typeface="Roboto"/>
                <a:ea typeface="Roboto"/>
                <a:cs typeface="Roboto"/>
                <a:sym typeface="Roboto"/>
              </a:rPr>
              <a:t>resistência.</a:t>
            </a:r>
          </a:p>
          <a:p>
            <a:pPr lvl="0">
              <a:buSzPts val="2300"/>
            </a:pPr>
            <a:r>
              <a:rPr lang="pt-BR" sz="1600" dirty="0" smtClean="0"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lang="pt-BR" sz="1600" dirty="0">
                <a:latin typeface="Roboto"/>
                <a:ea typeface="Roboto"/>
                <a:cs typeface="Roboto"/>
                <a:sym typeface="Roboto"/>
              </a:rPr>
              <a:t>você pode fazer sua parte, não só protegendo a sua saúde ao cozinhar refeições caseiras baseadas em comida de verdade, mas ajudando outras pessoas a entender esse sistema alimentar que privilegia os </a:t>
            </a:r>
            <a:r>
              <a:rPr lang="pt-BR" sz="1600" dirty="0" err="1">
                <a:latin typeface="Roboto"/>
                <a:ea typeface="Roboto"/>
                <a:cs typeface="Roboto"/>
                <a:sym typeface="Roboto"/>
              </a:rPr>
              <a:t>ultraprocessados</a:t>
            </a:r>
            <a:r>
              <a:rPr lang="pt-BR" sz="1600" dirty="0" smtClean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60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endParaRPr sz="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3149445" y="3039904"/>
            <a:ext cx="5143937" cy="38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dirty="0" smtClean="0">
                <a:latin typeface="Roboto"/>
                <a:ea typeface="Roboto"/>
                <a:cs typeface="Roboto"/>
                <a:sym typeface="Roboto"/>
              </a:rPr>
              <a:t>Rita Lobo</a:t>
            </a:r>
            <a:r>
              <a:rPr lang="en" sz="130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n" sz="1300" dirty="0" smtClean="0">
                <a:latin typeface="Roboto"/>
                <a:ea typeface="Roboto"/>
                <a:cs typeface="Roboto"/>
                <a:sym typeface="Roboto"/>
              </a:rPr>
              <a:t>Panelinha</a:t>
            </a:r>
          </a:p>
          <a:p>
            <a:pPr lvl="0" algn="r">
              <a:buSzPts val="1300"/>
            </a:pPr>
            <a:r>
              <a:rPr lang="pt-BR" sz="800" dirty="0">
                <a:latin typeface="Roboto"/>
                <a:ea typeface="Roboto"/>
                <a:cs typeface="Roboto"/>
                <a:sym typeface="Roboto"/>
              </a:rPr>
              <a:t>https://www.panelinha.com.br/blog/ritalobo/pof-comida-de-verdade-resistencia</a:t>
            </a:r>
            <a:endParaRPr sz="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https://encrypted-tbn0.gstatic.com/images?q=tbn%3AANd9GcQ6PF7txuXVv_1AOzTYGPK6GFxs5evbtdHo1dZcNbUpZaP_tGs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9" t="16148" r="21262" b="38832"/>
          <a:stretch/>
        </p:blipFill>
        <p:spPr bwMode="auto">
          <a:xfrm>
            <a:off x="956917" y="1661455"/>
            <a:ext cx="1116419" cy="11102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6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1713875" y="1332754"/>
            <a:ext cx="5716300" cy="7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 smtClean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“O que tem na geladeira?”</a:t>
            </a:r>
            <a:endParaRPr sz="30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1755479" y="2063454"/>
            <a:ext cx="5633092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</a:t>
            </a:r>
            <a:r>
              <a:rPr lang="pt-BR" sz="1800" dirty="0" err="1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analytics</a:t>
            </a:r>
            <a:r>
              <a:rPr lang="pt-BR" sz="18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é muito mais do que trabalhar com números</a:t>
            </a:r>
            <a:r>
              <a:rPr lang="pt-BR" sz="18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! Tem, inclusive, </a:t>
            </a:r>
            <a:r>
              <a:rPr lang="pt-BR" sz="18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diversas aplicações no desenvolvimento de produtos/</a:t>
            </a:r>
            <a:r>
              <a:rPr lang="pt-BR" sz="1800" dirty="0" err="1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features</a:t>
            </a:r>
            <a:r>
              <a:rPr lang="pt-BR" sz="18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que nos ajudam no dia a dia.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 que tal nos ajudar a comer melhor?</a:t>
            </a:r>
            <a:endParaRPr sz="1800" b="1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220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3409745" y="2897118"/>
            <a:ext cx="2313600" cy="6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 smtClean="0">
                <a:solidFill>
                  <a:srgbClr val="2DC5FA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REDUZA</a:t>
            </a:r>
            <a:r>
              <a:rPr lang="en" sz="1500" dirty="0" smtClean="0">
                <a:solidFill>
                  <a:srgbClr val="2DC5FA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A COMPRA DE NOVOS ITENS</a:t>
            </a:r>
            <a:endParaRPr sz="1500" dirty="0">
              <a:solidFill>
                <a:srgbClr val="2DC5FA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569024" y="839100"/>
            <a:ext cx="6746175" cy="10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300" b="1" dirty="0" smtClean="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Um sistema de recomendação de receitas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1600" dirty="0">
                <a:solidFill>
                  <a:srgbClr val="434343"/>
                </a:solidFill>
                <a:latin typeface="Work Sans"/>
                <a:ea typeface="Work Sans Light"/>
                <a:cs typeface="Work Sans Light"/>
                <a:sym typeface="Work Sans"/>
              </a:rPr>
              <a:t>c</a:t>
            </a:r>
            <a:r>
              <a:rPr lang="en" sz="1600" dirty="0" smtClean="0">
                <a:solidFill>
                  <a:srgbClr val="434343"/>
                </a:solidFill>
                <a:latin typeface="Work Sans"/>
                <a:ea typeface="Work Sans Light"/>
                <a:cs typeface="Work Sans Light"/>
                <a:sym typeface="Work Sans"/>
              </a:rPr>
              <a:t>om base em ingredientes disponíveis</a:t>
            </a:r>
            <a:endParaRPr sz="1600" dirty="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606385" y="2897118"/>
            <a:ext cx="2337436" cy="617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 smtClean="0">
                <a:solidFill>
                  <a:srgbClr val="2DC5FA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MAXIMIZE</a:t>
            </a:r>
            <a:r>
              <a:rPr lang="en" sz="1500" dirty="0" smtClean="0">
                <a:solidFill>
                  <a:srgbClr val="2DC5FA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O USO DO QUE VOCÊ JÁ TEM</a:t>
            </a:r>
            <a:endParaRPr sz="1500" dirty="0">
              <a:solidFill>
                <a:srgbClr val="2DC5FA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6042970" y="2897118"/>
            <a:ext cx="2302687" cy="65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 dirty="0" smtClean="0">
                <a:solidFill>
                  <a:srgbClr val="2DC5FA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DESCUBRA</a:t>
            </a:r>
            <a:r>
              <a:rPr lang="en" sz="1500" dirty="0" smtClean="0">
                <a:solidFill>
                  <a:srgbClr val="2DC5FA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A COMIDA DE VERDADE</a:t>
            </a:r>
            <a:endParaRPr sz="1500" dirty="0">
              <a:solidFill>
                <a:srgbClr val="2DC5FA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564437" y="3595059"/>
            <a:ext cx="23532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 algoritmo prioriza as receitas que contém o maior número dos ingredientes escolhidos...</a:t>
            </a:r>
            <a:endParaRPr sz="10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3735381" y="3595059"/>
            <a:ext cx="1662327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… e o menor número de outros itens.</a:t>
            </a:r>
            <a:endParaRPr sz="10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5963211" y="3595059"/>
            <a:ext cx="2426205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Encontre novas receitas e sabores de um jeito muito fácil e prático!</a:t>
            </a:r>
            <a:endParaRPr sz="10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314" y="1963460"/>
            <a:ext cx="900000" cy="90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37" y="1963460"/>
            <a:ext cx="900000" cy="90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52" y="196346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33" grpId="0"/>
      <p:bldP spid="234" grpId="0"/>
      <p:bldP spid="235" grpId="0"/>
      <p:bldP spid="236" grpId="0"/>
      <p:bldP spid="2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da recei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"/>
          <a:stretch/>
        </p:blipFill>
        <p:spPr bwMode="auto">
          <a:xfrm>
            <a:off x="0" y="0"/>
            <a:ext cx="9144000" cy="57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0"/>
            <a:ext cx="9144000" cy="514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 COMO FOI FEITO?</a:t>
            </a:r>
            <a:endParaRPr sz="2500" b="1" i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b="1" dirty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lang="pt-BR" sz="1500" b="1" dirty="0" smtClean="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passo a passo do projeto</a:t>
            </a:r>
            <a:endParaRPr sz="1500" b="1" i="1" dirty="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42918581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/>
        </p:nvSpPr>
        <p:spPr>
          <a:xfrm>
            <a:off x="4119836" y="1152552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W</a:t>
            </a:r>
            <a:r>
              <a:rPr lang="en" sz="2300" b="1" dirty="0" smtClean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eb Scraping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4239461" y="1601477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utilizada para coleta de dados do site panelinha.com.br</a:t>
            </a:r>
            <a:endParaRPr sz="18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4468061" y="2413702"/>
            <a:ext cx="3410662" cy="88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- Links das receitas de 4 categorias selecionadas: </a:t>
            </a:r>
            <a:r>
              <a:rPr lang="en" sz="120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pratos principais, acompanhamentos, sobremesas e bebidas </a:t>
            </a:r>
            <a:endParaRPr sz="1200" dirty="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5"/>
          <a:stretch/>
        </p:blipFill>
        <p:spPr>
          <a:xfrm>
            <a:off x="891932" y="400404"/>
            <a:ext cx="2680608" cy="4280648"/>
          </a:xfrm>
          <a:prstGeom prst="rect">
            <a:avLst/>
          </a:prstGeom>
        </p:spPr>
      </p:pic>
      <p:sp>
        <p:nvSpPr>
          <p:cNvPr id="15" name="Google Shape;120;p27"/>
          <p:cNvSpPr txBox="1"/>
          <p:nvPr/>
        </p:nvSpPr>
        <p:spPr>
          <a:xfrm>
            <a:off x="4468060" y="3297509"/>
            <a:ext cx="3580783" cy="88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- Coleta dos detalhes de cada receita: </a:t>
            </a:r>
            <a:r>
              <a:rPr lang="en" sz="120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1537 receitas coletadas no total</a:t>
            </a:r>
            <a:endParaRPr sz="1200" dirty="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/>
        </p:nvSpPr>
        <p:spPr>
          <a:xfrm>
            <a:off x="4335435" y="1049449"/>
            <a:ext cx="4130626" cy="91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 smtClean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Processamento </a:t>
            </a:r>
            <a:r>
              <a:rPr lang="en" sz="2300" b="1" dirty="0" smtClean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de linguagem natural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4357222" y="1964777"/>
            <a:ext cx="3774382" cy="104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para capturar o real significado de um amontoado de dados não estruturados.</a:t>
            </a:r>
            <a:endParaRPr sz="18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5" name="Google Shape;120;p27"/>
          <p:cNvSpPr txBox="1"/>
          <p:nvPr/>
        </p:nvSpPr>
        <p:spPr>
          <a:xfrm>
            <a:off x="4570957" y="3015489"/>
            <a:ext cx="3895104" cy="123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Text</a:t>
            </a:r>
            <a:r>
              <a:rPr lang="pt-BR" sz="120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pt-BR" sz="120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cleaning</a:t>
            </a:r>
            <a:r>
              <a:rPr lang="pt-BR" sz="120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pt-BR" sz="105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</a:t>
            </a:r>
            <a:r>
              <a:rPr lang="pt-BR" sz="105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stopwords</a:t>
            </a:r>
            <a:r>
              <a:rPr lang="pt-BR" sz="105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</a:t>
            </a:r>
            <a:r>
              <a:rPr lang="pt-BR" sz="1050" dirty="0" err="1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</a:t>
            </a:r>
            <a:r>
              <a:rPr lang="pt-BR" sz="105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uzzy</a:t>
            </a:r>
            <a:r>
              <a:rPr lang="pt-BR" sz="105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pt-BR" sz="105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wuzzy</a:t>
            </a:r>
            <a:r>
              <a:rPr lang="pt-BR" sz="105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correções manuais)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Construção de bag </a:t>
            </a:r>
            <a:r>
              <a:rPr lang="pt-BR" sz="120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of</a:t>
            </a:r>
            <a:r>
              <a:rPr lang="pt-BR" sz="120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pt-BR" sz="120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words</a:t>
            </a:r>
            <a:endParaRPr lang="pt-BR" sz="1200" dirty="0" smtClean="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Count</a:t>
            </a:r>
            <a:r>
              <a:rPr lang="pt-BR" sz="120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pt-BR" sz="120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vectorizer</a:t>
            </a:r>
            <a:endParaRPr lang="pt-BR" sz="1200" dirty="0" smtClean="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Correção de input </a:t>
            </a:r>
            <a:r>
              <a:rPr lang="pt-BR" sz="105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</a:t>
            </a:r>
            <a:r>
              <a:rPr lang="pt-BR" sz="1050" dirty="0" err="1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mispelling</a:t>
            </a:r>
            <a:r>
              <a:rPr lang="pt-BR" sz="1050" dirty="0" smtClean="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com corretor ortográfico lógico)</a:t>
            </a:r>
            <a:endParaRPr sz="1050" dirty="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726"/>
          <a:stretch/>
        </p:blipFill>
        <p:spPr>
          <a:xfrm>
            <a:off x="522150" y="539389"/>
            <a:ext cx="3597685" cy="2174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eta para Baixo 4"/>
          <p:cNvSpPr/>
          <p:nvPr/>
        </p:nvSpPr>
        <p:spPr>
          <a:xfrm>
            <a:off x="2078676" y="2671418"/>
            <a:ext cx="484632" cy="626724"/>
          </a:xfrm>
          <a:prstGeom prst="downArrow">
            <a:avLst/>
          </a:prstGeom>
          <a:solidFill>
            <a:srgbClr val="2DC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/>
          <p:cNvGrpSpPr/>
          <p:nvPr/>
        </p:nvGrpSpPr>
        <p:grpSpPr>
          <a:xfrm>
            <a:off x="495218" y="3397787"/>
            <a:ext cx="3784372" cy="971686"/>
            <a:chOff x="914400" y="3573547"/>
            <a:chExt cx="3784372" cy="971686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4"/>
            <a:srcRect l="4385" r="55727"/>
            <a:stretch/>
          </p:blipFill>
          <p:spPr>
            <a:xfrm>
              <a:off x="914400" y="3573547"/>
              <a:ext cx="2948683" cy="9716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 rotWithShape="1">
            <a:blip r:embed="rId4"/>
            <a:srcRect l="88695"/>
            <a:stretch/>
          </p:blipFill>
          <p:spPr>
            <a:xfrm>
              <a:off x="3863083" y="3573547"/>
              <a:ext cx="835689" cy="9716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60759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/>
        </p:nvSpPr>
        <p:spPr>
          <a:xfrm>
            <a:off x="4119836" y="1152552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 smtClean="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Rankeamento</a:t>
            </a:r>
            <a:endParaRPr sz="2300" dirty="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4229187" y="1991895"/>
            <a:ext cx="4011000" cy="71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Leva em conta o número total de ingredientes e a quantidade de ingredientes selecionados.</a:t>
            </a:r>
            <a:endParaRPr sz="1800" dirty="0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67" y="1284200"/>
            <a:ext cx="2600688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3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343</Words>
  <Application>Microsoft Office PowerPoint</Application>
  <PresentationFormat>Apresentação na tela (16:9)</PresentationFormat>
  <Paragraphs>44</Paragraphs>
  <Slides>12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24" baseType="lpstr">
      <vt:lpstr>Roboto</vt:lpstr>
      <vt:lpstr>Calibri</vt:lpstr>
      <vt:lpstr>Montserrat Medium</vt:lpstr>
      <vt:lpstr>Work Sans</vt:lpstr>
      <vt:lpstr>Work Sans Light</vt:lpstr>
      <vt:lpstr>Montserrat</vt:lpstr>
      <vt:lpstr>Arial</vt:lpstr>
      <vt:lpstr>Work Sans Medium</vt:lpstr>
      <vt:lpstr>Work Sans SemiBold</vt:lpstr>
      <vt:lpstr>Calibri Light</vt:lpstr>
      <vt:lpstr>Simple Light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Isabela Lemos Barbosa</cp:lastModifiedBy>
  <cp:revision>33</cp:revision>
  <dcterms:modified xsi:type="dcterms:W3CDTF">2020-01-22T18:31:32Z</dcterms:modified>
</cp:coreProperties>
</file>